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21"/>
  </p:notesMasterIdLst>
  <p:sldIdLst>
    <p:sldId id="256" r:id="rId2"/>
    <p:sldId id="257" r:id="rId3"/>
    <p:sldId id="270" r:id="rId4"/>
    <p:sldId id="258" r:id="rId5"/>
    <p:sldId id="259" r:id="rId6"/>
    <p:sldId id="260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8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616"/>
    <a:srgbClr val="B4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8" autoAdjust="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2DB35-DA96-41F6-A0FD-5FC8917AAB79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7695E-73DF-4C4A-833B-B974E30FE5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1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695E-73DF-4C4A-833B-B974E30FE520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24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96B6C7-0735-4E49-A265-D4DC11E2F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6B88EB-D7B5-4208-92C6-88F65D97C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AFEAA9-54FB-48E5-8BB0-476CB569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769982-9EEF-4626-B86C-AFDE498D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4335DD-9943-46F0-9A98-6FAACF75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8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8C277-2B06-4666-BEB2-7F85BBC2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67FC822-6C7D-4FD3-9D3B-91BCFBA6C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AE3C6C-A1AA-48E6-90D3-3F2ABFB7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064379-716D-4F4F-9BD0-6762912A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724E71-2DEC-4553-90A1-84A7895C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23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667C97C-DC02-4B8B-9660-7CF2DCD79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723F2C-46EF-4B6F-ADAC-F57943E65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B9593B-C487-404A-9366-8FD21D64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F82FD4-B63D-4A75-A9B1-8AECC88F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71BC42-4B93-4050-A540-6835AC0B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3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F40DB-478A-49DB-9A18-DD88E77F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C4BFD2-E0ED-46F8-8BFA-9BBB852B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C17C80-1AD1-4119-B62C-FDCBC561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65866F-08D7-47D3-8A13-E20CB6BC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4BE059-9C3C-4893-993D-6C613657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54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C9C379-087A-4B1E-97D5-062C98AF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BD6A76-7E76-4B7C-A709-9B169D77B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D56020-BB72-4612-8D8D-3A0BCEDA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880963-6C55-4857-9F51-45A32559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DA6558-67AB-436C-AE9B-825ABB00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98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80C757-136D-4BA3-AFC6-1ABF4E3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AEFC32-444A-41CE-8107-88867AA38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E0E395-4955-4346-94A3-8BE39A6BF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20E278-0668-4641-800B-EAC4FF0E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81080FA-950A-456A-9ED8-8623400E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1D5C099-5B8B-47F4-8D7D-96E2D090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14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00C62-114E-4F7C-A275-FB8C9FF9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20AF8D-F3E2-4E71-9B12-1ACFF1C44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16C333-56A5-4BAC-A804-C92C881DD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94D0F9-99D4-4119-B95D-4CDDE50EC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599DD6-F305-4905-BA1E-F7A0D5E0F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569F770-C376-4C09-B522-58E0A178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8016113-6D8B-4DC8-86AE-D74B5CBE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4B1E0F9-F916-4505-9F52-68C98D40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2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FEB1B0-C29F-4400-B6B4-0D63A292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801F302-C40F-40BD-A850-7751D414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6E57300-F213-4D7B-BC01-46E1E4B4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0FCF33-9EF2-4CFF-9735-0D17443C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7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C787868-A840-4C3D-AE46-A57210FA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CBA9BD3-E1AC-40AB-84DB-793FADBD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DF5879-3ADB-4C46-9451-BA7EA4FC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8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961828-A134-432F-B5D0-59A58EDA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547965-5495-4008-A9CB-241EF2796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4FAA3B-556A-4D1E-A526-77E324B51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D424D8-08E6-479E-AA33-E581E453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3918D1-D673-44E4-951C-39D57F2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699ED9-419C-4C90-812C-F1171392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26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11F3CD-92A5-4F38-870F-AD1DF9C4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F9699EF-CFD8-4808-A490-0E814CA35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62C954-AD04-4D46-B59A-EA4E63F8E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6FCC38-3F2E-4DFD-9275-4C9F6215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BEF741B-B526-4EF6-940E-20AA5E32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B3B45E-1CEA-4991-8013-CDAE8DDC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37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4381A63-6C5A-4965-85CE-F21009AB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D2F099-F0BD-4FF1-A65A-17777CD9F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24A438-380C-4470-BE2C-54ECF215D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AC963-66FE-4143-8423-0064B16C349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3E8D3A-FC82-405F-8CD1-EF11649BF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6E6F25-5C2F-4BFC-90EE-C11F8D48A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1461-E3D6-484D-9B0F-AE6310A52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39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1817" TargetMode="External"/><Relationship Id="rId13" Type="http://schemas.openxmlformats.org/officeDocument/2006/relationships/hyperlink" Target="https://pl.wikipedia.org/wiki/Genera%C5%82_lejtnant" TargetMode="External"/><Relationship Id="rId3" Type="http://schemas.openxmlformats.org/officeDocument/2006/relationships/hyperlink" Target="https://pl.wikipedia.org/wiki/Roch_III" TargetMode="External"/><Relationship Id="rId7" Type="http://schemas.openxmlformats.org/officeDocument/2006/relationships/hyperlink" Target="https://pl.wikipedia.org/wiki/15_pa%C5%BAdziernika" TargetMode="External"/><Relationship Id="rId12" Type="http://schemas.openxmlformats.org/officeDocument/2006/relationships/hyperlink" Target="https://pl.wikipedia.org/wiki/Insurekcja_ko%C5%9Bciuszkowska" TargetMode="External"/><Relationship Id="rId17" Type="http://schemas.openxmlformats.org/officeDocument/2006/relationships/hyperlink" Target="https://pl.wikipedia.org/wiki/Wojna_o_niepodleg%C5%82o%C5%9B%C4%87_Stan%C3%B3w_Zjednoczonych" TargetMode="External"/><Relationship Id="rId2" Type="http://schemas.openxmlformats.org/officeDocument/2006/relationships/image" Target="../media/image10.jpeg"/><Relationship Id="rId16" Type="http://schemas.openxmlformats.org/officeDocument/2006/relationships/hyperlink" Target="https://pl.wikipedia.org/wiki/Armia_Kontynental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Mereczowszczyzna" TargetMode="External"/><Relationship Id="rId11" Type="http://schemas.openxmlformats.org/officeDocument/2006/relationships/hyperlink" Target="https://pl.wikipedia.org/wiki/Najwy%C5%BCszy_Naczelnik_Si%C5%82y_Zbrojnej_Narodowej" TargetMode="External"/><Relationship Id="rId5" Type="http://schemas.openxmlformats.org/officeDocument/2006/relationships/hyperlink" Target="https://pl.wikipedia.org/wiki/1746" TargetMode="External"/><Relationship Id="rId15" Type="http://schemas.openxmlformats.org/officeDocument/2006/relationships/hyperlink" Target="https://pl.wikipedia.org/wiki/Dywizja_Wielkopolska" TargetMode="External"/><Relationship Id="rId10" Type="http://schemas.openxmlformats.org/officeDocument/2006/relationships/hyperlink" Target="https://pl.wikipedia.org/wiki/In%C5%BCynieria_wojskowa" TargetMode="External"/><Relationship Id="rId4" Type="http://schemas.openxmlformats.org/officeDocument/2006/relationships/hyperlink" Target="https://pl.wikipedia.org/wiki/4_lutego" TargetMode="External"/><Relationship Id="rId9" Type="http://schemas.openxmlformats.org/officeDocument/2006/relationships/hyperlink" Target="https://pl.wikipedia.org/wiki/Solura_(miasto)" TargetMode="External"/><Relationship Id="rId14" Type="http://schemas.openxmlformats.org/officeDocument/2006/relationships/hyperlink" Target="https://pl.wikipedia.org/wiki/Wojsko_I_Rzeczypospolitej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1809" TargetMode="External"/><Relationship Id="rId13" Type="http://schemas.openxmlformats.org/officeDocument/2006/relationships/hyperlink" Target="https://pl.wikipedia.org/w/index.php?title=Departament_Interes%C3%B3w_Cudzoziemskich_Rady_Nieustaj%C4%85cej&amp;action=edit&amp;redlink=1" TargetMode="External"/><Relationship Id="rId3" Type="http://schemas.openxmlformats.org/officeDocument/2006/relationships/hyperlink" Target="https://pl.wikipedia.org/wiki/Pilawa_(herb_szlachecki)" TargetMode="External"/><Relationship Id="rId7" Type="http://schemas.openxmlformats.org/officeDocument/2006/relationships/hyperlink" Target="https://pl.wikipedia.org/wiki/30_sierpnia" TargetMode="External"/><Relationship Id="rId12" Type="http://schemas.openxmlformats.org/officeDocument/2006/relationships/hyperlink" Target="https://pl.wikipedia.org/wiki/Rada_Nieustaj%C4%85c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Radzy%C5%84_Podlaski" TargetMode="External"/><Relationship Id="rId11" Type="http://schemas.openxmlformats.org/officeDocument/2006/relationships/hyperlink" Target="https://pl.wikipedia.org/wiki/Stra%C5%BC_Praw" TargetMode="External"/><Relationship Id="rId5" Type="http://schemas.openxmlformats.org/officeDocument/2006/relationships/hyperlink" Target="https://pl.wikipedia.org/wiki/1750" TargetMode="External"/><Relationship Id="rId15" Type="http://schemas.openxmlformats.org/officeDocument/2006/relationships/hyperlink" Target="https://pl.wikipedia.org/wiki/Wielki_Wsch%C3%B3d_Narodowy_Polski" TargetMode="External"/><Relationship Id="rId10" Type="http://schemas.openxmlformats.org/officeDocument/2006/relationships/hyperlink" Target="https://pl.wikipedia.org/wiki/Marsza%C5%82ek_wielki_litewski" TargetMode="External"/><Relationship Id="rId4" Type="http://schemas.openxmlformats.org/officeDocument/2006/relationships/hyperlink" Target="https://pl.wikipedia.org/wiki/28_lutego" TargetMode="External"/><Relationship Id="rId9" Type="http://schemas.openxmlformats.org/officeDocument/2006/relationships/hyperlink" Target="https://pl.wikipedia.org/wiki/Wiede%C5%84" TargetMode="External"/><Relationship Id="rId14" Type="http://schemas.openxmlformats.org/officeDocument/2006/relationships/hyperlink" Target="https://pl.wikipedia.org/wiki/Komisja_Edukacji_Narodowej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19_marca" TargetMode="External"/><Relationship Id="rId13" Type="http://schemas.openxmlformats.org/officeDocument/2006/relationships/hyperlink" Target="https://pl.wikipedia.org/wiki/Krytyka_literacka" TargetMode="External"/><Relationship Id="rId18" Type="http://schemas.openxmlformats.org/officeDocument/2006/relationships/hyperlink" Target="https://pl.wikipedia.org/wiki/1805" TargetMode="External"/><Relationship Id="rId26" Type="http://schemas.openxmlformats.org/officeDocument/2006/relationships/hyperlink" Target="https://pl.wikipedia.org/wiki/Regiment_Gwardii_Pieszej_Wielkiego_Ksi%C4%99stwa_Litewskiego" TargetMode="External"/><Relationship Id="rId3" Type="http://schemas.openxmlformats.org/officeDocument/2006/relationships/hyperlink" Target="https://pl.wikipedia.org/wiki/Polskie_rody_ksi%C4%85%C5%BC%C4%99ce" TargetMode="External"/><Relationship Id="rId21" Type="http://schemas.openxmlformats.org/officeDocument/2006/relationships/hyperlink" Target="https://pl.wikipedia.org/wiki/1792" TargetMode="External"/><Relationship Id="rId7" Type="http://schemas.openxmlformats.org/officeDocument/2006/relationships/hyperlink" Target="https://pl.wikipedia.org/wiki/Gda%C5%84sk" TargetMode="External"/><Relationship Id="rId12" Type="http://schemas.openxmlformats.org/officeDocument/2006/relationships/hyperlink" Target="https://pl.wikipedia.org/wiki/Pisarz" TargetMode="External"/><Relationship Id="rId17" Type="http://schemas.openxmlformats.org/officeDocument/2006/relationships/hyperlink" Target="https://pl.wikipedia.org/wiki/Cesarstwo_Austrii" TargetMode="External"/><Relationship Id="rId25" Type="http://schemas.openxmlformats.org/officeDocument/2006/relationships/hyperlink" Target="https://pl.wikipedia.org/wiki/Armia_Wielkiego_Ksi%C4%99stwa_Litewskiego" TargetMode="External"/><Relationship Id="rId2" Type="http://schemas.openxmlformats.org/officeDocument/2006/relationships/image" Target="../media/image12.jpeg"/><Relationship Id="rId16" Type="http://schemas.openxmlformats.org/officeDocument/2006/relationships/hyperlink" Target="https://pl.wikipedia.org/wiki/Marsza%C5%82ek_polny" TargetMode="External"/><Relationship Id="rId20" Type="http://schemas.openxmlformats.org/officeDocument/2006/relationships/hyperlink" Target="https://pl.wikipedia.org/wiki/1773" TargetMode="External"/><Relationship Id="rId29" Type="http://schemas.openxmlformats.org/officeDocument/2006/relationships/hyperlink" Target="https://pl.wikipedia.org/wiki/Trybuna%C5%82_G%C5%82%C3%B3wny_Wielkiego_Ksi%C4%99stwa_Litewskieg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1734" TargetMode="External"/><Relationship Id="rId11" Type="http://schemas.openxmlformats.org/officeDocument/2006/relationships/hyperlink" Target="https://pl.wikipedia.org/wiki/Polityk" TargetMode="External"/><Relationship Id="rId24" Type="http://schemas.openxmlformats.org/officeDocument/2006/relationships/hyperlink" Target="https://pl.wikipedia.org/wiki/2_Dywizja_Litewska" TargetMode="External"/><Relationship Id="rId5" Type="http://schemas.openxmlformats.org/officeDocument/2006/relationships/hyperlink" Target="https://pl.wikipedia.org/wiki/1_grudnia" TargetMode="External"/><Relationship Id="rId15" Type="http://schemas.openxmlformats.org/officeDocument/2006/relationships/hyperlink" Target="https://pl.wikipedia.org/wiki/Stronnictwo_Patriotyczne" TargetMode="External"/><Relationship Id="rId23" Type="http://schemas.openxmlformats.org/officeDocument/2006/relationships/hyperlink" Target="https://pl.wikipedia.org/wiki/1_Dywizja_Litewska" TargetMode="External"/><Relationship Id="rId28" Type="http://schemas.openxmlformats.org/officeDocument/2006/relationships/hyperlink" Target="https://pl.wikipedia.org/wiki/1783" TargetMode="External"/><Relationship Id="rId10" Type="http://schemas.openxmlformats.org/officeDocument/2006/relationships/hyperlink" Target="https://pl.wikipedia.org/wiki/Sieniawa" TargetMode="External"/><Relationship Id="rId19" Type="http://schemas.openxmlformats.org/officeDocument/2006/relationships/hyperlink" Target="https://pl.wikipedia.org/wiki/Komisja_Edukacji_Narodowej" TargetMode="External"/><Relationship Id="rId4" Type="http://schemas.openxmlformats.org/officeDocument/2006/relationships/hyperlink" Target="https://pl.wikipedia.org/wiki/Pogo%C5%84_(herb)" TargetMode="External"/><Relationship Id="rId9" Type="http://schemas.openxmlformats.org/officeDocument/2006/relationships/hyperlink" Target="https://pl.wikipedia.org/wiki/1823" TargetMode="External"/><Relationship Id="rId14" Type="http://schemas.openxmlformats.org/officeDocument/2006/relationships/hyperlink" Target="https://pl.wikipedia.org/wiki/Teatr" TargetMode="External"/><Relationship Id="rId22" Type="http://schemas.openxmlformats.org/officeDocument/2006/relationships/hyperlink" Target="https://pl.wikipedia.org/wiki/Genera%C5%82_lejtnant" TargetMode="External"/><Relationship Id="rId27" Type="http://schemas.openxmlformats.org/officeDocument/2006/relationships/hyperlink" Target="https://pl.wikipedia.org/wiki/1765" TargetMode="External"/><Relationship Id="rId30" Type="http://schemas.openxmlformats.org/officeDocument/2006/relationships/hyperlink" Target="https://pl.wikipedia.org/wiki/178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Ostoja_(herb_szlachecki)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wikipedia.org/wiki/Zgromadzenie_Przyjaci%C3%B3%C5%82_Konstytucji_Rz%C4%85dowej" TargetMode="External"/><Relationship Id="rId4" Type="http://schemas.openxmlformats.org/officeDocument/2006/relationships/hyperlink" Target="https://pl.wikipedia.org/wiki/Sejm_Czteroletni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Insurekcja_ko%C5%9Bciuszkowska" TargetMode="External"/><Relationship Id="rId3" Type="http://schemas.openxmlformats.org/officeDocument/2006/relationships/hyperlink" Target="https://pl.wikipedia.org/wiki/1760" TargetMode="External"/><Relationship Id="rId7" Type="http://schemas.openxmlformats.org/officeDocument/2006/relationships/hyperlink" Target="https://pl.wikipedia.org/wiki/Warszaw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1819" TargetMode="External"/><Relationship Id="rId5" Type="http://schemas.openxmlformats.org/officeDocument/2006/relationships/hyperlink" Target="https://pl.wikipedia.org/wiki/28_stycznia" TargetMode="External"/><Relationship Id="rId4" Type="http://schemas.openxmlformats.org/officeDocument/2006/relationships/hyperlink" Target="https://pl.wikipedia.org/wiki/Trzemeszno" TargetMode="External"/><Relationship Id="rId9" Type="http://schemas.openxmlformats.org/officeDocument/2006/relationships/hyperlink" Target="https://pl.wikipedia.org/wiki/Szewstw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29_grudnia" TargetMode="External"/><Relationship Id="rId13" Type="http://schemas.openxmlformats.org/officeDocument/2006/relationships/hyperlink" Target="https://pl.wikipedia.org/wiki/1807" TargetMode="External"/><Relationship Id="rId18" Type="http://schemas.openxmlformats.org/officeDocument/2006/relationships/hyperlink" Target="https://pl.wikipedia.org/wiki/Sejm_Czteroletni" TargetMode="External"/><Relationship Id="rId3" Type="http://schemas.openxmlformats.org/officeDocument/2006/relationships/image" Target="../media/image8.jpeg"/><Relationship Id="rId21" Type="http://schemas.openxmlformats.org/officeDocument/2006/relationships/hyperlink" Target="https://pl.wikipedia.org/wiki/Trybuna%C5%82_G%C5%82%C3%B3wny_Koronny" TargetMode="External"/><Relationship Id="rId7" Type="http://schemas.openxmlformats.org/officeDocument/2006/relationships/hyperlink" Target="https://pl.wikipedia.org/wiki/Ko%C5%84skie" TargetMode="External"/><Relationship Id="rId12" Type="http://schemas.openxmlformats.org/officeDocument/2006/relationships/hyperlink" Target="https://pl.wikipedia.org/wiki/Sejm_(Ksi%C4%99stwo_Warszawskie)" TargetMode="External"/><Relationship Id="rId17" Type="http://schemas.openxmlformats.org/officeDocument/2006/relationships/hyperlink" Target="https://pl.wikipedia.org/wiki/Marsza%C5%82ek_sejmu_(I_Rzeczpospolita)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l.wikipedia.org/wiki/Korona_Kr%C3%B3lestwa_Polskiego" TargetMode="External"/><Relationship Id="rId20" Type="http://schemas.openxmlformats.org/officeDocument/2006/relationships/hyperlink" Target="https://pl.wikipedia.org/wiki/Referendarz_koron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1736" TargetMode="External"/><Relationship Id="rId11" Type="http://schemas.openxmlformats.org/officeDocument/2006/relationships/hyperlink" Target="https://pl.wikipedia.org/wiki/Hrabia" TargetMode="External"/><Relationship Id="rId5" Type="http://schemas.openxmlformats.org/officeDocument/2006/relationships/hyperlink" Target="https://pl.wikipedia.org/wiki/24_sierpnia" TargetMode="External"/><Relationship Id="rId15" Type="http://schemas.openxmlformats.org/officeDocument/2006/relationships/hyperlink" Target="https://pl.wikipedia.org/wiki/Sejm_skonfederowany" TargetMode="External"/><Relationship Id="rId10" Type="http://schemas.openxmlformats.org/officeDocument/2006/relationships/hyperlink" Target="https://pl.wikipedia.org/wiki/Warszawa" TargetMode="External"/><Relationship Id="rId19" Type="http://schemas.openxmlformats.org/officeDocument/2006/relationships/hyperlink" Target="https://pl.wikipedia.org/wiki/Stanis%C5%82aw_Ma%C5%82achowski#cite_note-6" TargetMode="External"/><Relationship Id="rId4" Type="http://schemas.openxmlformats.org/officeDocument/2006/relationships/hyperlink" Target="https://pl.wikipedia.org/wiki/Ma%C5%82achowski_Hrabia" TargetMode="External"/><Relationship Id="rId9" Type="http://schemas.openxmlformats.org/officeDocument/2006/relationships/hyperlink" Target="https://pl.wikipedia.org/wiki/1809" TargetMode="External"/><Relationship Id="rId14" Type="http://schemas.openxmlformats.org/officeDocument/2006/relationships/hyperlink" Target="https://pl.wikipedia.org/wiki/Stra%C5%BC_Praw" TargetMode="External"/><Relationship Id="rId22" Type="http://schemas.openxmlformats.org/officeDocument/2006/relationships/hyperlink" Target="https://pl.wikipedia.org/wiki/177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Sejm_Czteroletni" TargetMode="External"/><Relationship Id="rId3" Type="http://schemas.openxmlformats.org/officeDocument/2006/relationships/hyperlink" Target="https://pl.wikipedia.org/wiki/Wyssogota" TargetMode="External"/><Relationship Id="rId7" Type="http://schemas.openxmlformats.org/officeDocument/2006/relationships/hyperlink" Target="https://pl.wikipedia.org/wiki/Stolni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Warszawa" TargetMode="External"/><Relationship Id="rId11" Type="http://schemas.openxmlformats.org/officeDocument/2006/relationships/hyperlink" Target="https://pl.wikipedia.org/wiki/Order_%C5%9Awi%C4%99tego_Stanis%C5%82awa" TargetMode="External"/><Relationship Id="rId5" Type="http://schemas.openxmlformats.org/officeDocument/2006/relationships/hyperlink" Target="https://pl.wikipedia.org/wiki/%C5%BBelech%C3%B3w" TargetMode="External"/><Relationship Id="rId10" Type="http://schemas.openxmlformats.org/officeDocument/2006/relationships/hyperlink" Target="https://pl.wikipedia.org/wiki/Order_Or%C5%82a_Bia%C5%82ego" TargetMode="External"/><Relationship Id="rId4" Type="http://schemas.openxmlformats.org/officeDocument/2006/relationships/hyperlink" Target="https://pl.wikipedia.org/wiki/Stary_Bia%C5%82cz" TargetMode="External"/><Relationship Id="rId9" Type="http://schemas.openxmlformats.org/officeDocument/2006/relationships/hyperlink" Target="https://pl.wikipedia.org/wiki/Wolnomularstw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FA1BF3A7-B4C4-44D2-BF77-DCA3335A5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E69B7055-3CAB-4987-B3D8-49ED45603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863" y="1122363"/>
            <a:ext cx="10880155" cy="2387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30" name="Picture 6" descr="Święto Narodowe 3 Maja | KalendarzRolnikow.pl">
            <a:extLst>
              <a:ext uri="{FF2B5EF4-FFF2-40B4-BE49-F238E27FC236}">
                <a16:creationId xmlns:a16="http://schemas.microsoft.com/office/drawing/2014/main" id="{8FB12CA5-C704-4B69-95D0-139E3CD78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" t="4175" r="908" b="-4175"/>
          <a:stretch/>
        </p:blipFill>
        <p:spPr bwMode="auto">
          <a:xfrm>
            <a:off x="-112888" y="0"/>
            <a:ext cx="12429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4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3FD65B-971C-475B-9672-4AD65E12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Tadeusz Kościuszko</a:t>
            </a:r>
          </a:p>
        </p:txBody>
      </p:sp>
      <p:pic>
        <p:nvPicPr>
          <p:cNvPr id="5122" name="Picture 2" descr="Ilustracja">
            <a:extLst>
              <a:ext uri="{FF2B5EF4-FFF2-40B4-BE49-F238E27FC236}">
                <a16:creationId xmlns:a16="http://schemas.microsoft.com/office/drawing/2014/main" id="{6CCC1EAA-FB75-4BB1-AE3F-6665C0595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71" y="1562962"/>
            <a:ext cx="32871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1CA60B1-0159-4EB8-AF48-FCDE30FC4527}"/>
              </a:ext>
            </a:extLst>
          </p:cNvPr>
          <p:cNvSpPr/>
          <p:nvPr/>
        </p:nvSpPr>
        <p:spPr>
          <a:xfrm>
            <a:off x="617358" y="196807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effectLst/>
              </a:rPr>
              <a:t>Andrzej Tadeusz Bonawentura Kościuszko</a:t>
            </a:r>
            <a:r>
              <a:rPr lang="pl-PL" dirty="0">
                <a:effectLst/>
              </a:rPr>
              <a:t> herbu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3" tooltip="Roch III"/>
              </a:rPr>
              <a:t>Roch III</a:t>
            </a:r>
            <a:r>
              <a:rPr lang="pl-PL" dirty="0">
                <a:effectLst/>
              </a:rPr>
              <a:t> (ur.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4" tooltip="4 lutego"/>
              </a:rPr>
              <a:t>4 lutego</a:t>
            </a:r>
            <a:r>
              <a:rPr lang="pl-PL" dirty="0">
                <a:effectLst/>
              </a:rPr>
              <a:t>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5" tooltip="1746"/>
              </a:rPr>
              <a:t>1746</a:t>
            </a:r>
            <a:r>
              <a:rPr lang="pl-PL" dirty="0">
                <a:effectLst/>
              </a:rPr>
              <a:t> w </a:t>
            </a:r>
            <a:r>
              <a:rPr lang="pl-PL" u="none" strike="noStrike" dirty="0" err="1">
                <a:solidFill>
                  <a:srgbClr val="0B0080"/>
                </a:solidFill>
                <a:effectLst/>
                <a:hlinkClick r:id="rId6" tooltip="Mereczowszczyzna"/>
              </a:rPr>
              <a:t>Mereczowszczyźnie</a:t>
            </a:r>
            <a:r>
              <a:rPr lang="pl-PL" dirty="0">
                <a:effectLst/>
              </a:rPr>
              <a:t>, zm.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7" tooltip="15 października"/>
              </a:rPr>
              <a:t>15 października</a:t>
            </a:r>
            <a:r>
              <a:rPr lang="pl-PL" dirty="0">
                <a:effectLst/>
              </a:rPr>
              <a:t>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8" tooltip="1817"/>
              </a:rPr>
              <a:t>1817</a:t>
            </a:r>
            <a:r>
              <a:rPr lang="pl-PL" dirty="0">
                <a:effectLst/>
              </a:rPr>
              <a:t> w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9" tooltip="Solura (miasto)"/>
              </a:rPr>
              <a:t>Solurze</a:t>
            </a:r>
            <a:r>
              <a:rPr lang="pl-PL" dirty="0">
                <a:effectLst/>
              </a:rPr>
              <a:t>) –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0" tooltip="Inżynieria wojskowa"/>
              </a:rPr>
              <a:t>inżynier wojskowy</a:t>
            </a:r>
            <a:r>
              <a:rPr lang="pl-PL" u="none" strike="noStrike" baseline="30000" dirty="0">
                <a:solidFill>
                  <a:srgbClr val="0B0080"/>
                </a:solidFill>
                <a:effectLst/>
              </a:rPr>
              <a:t> , </a:t>
            </a:r>
            <a:r>
              <a:rPr lang="pl-PL" dirty="0">
                <a:effectLst/>
              </a:rPr>
              <a:t>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1" tooltip="Najwyższy Naczelnik Siły Zbrojnej Narodowej"/>
              </a:rPr>
              <a:t>Najwyższy Naczelnik Siły Zbrojnej Narodowej</a:t>
            </a:r>
            <a:r>
              <a:rPr lang="pl-PL" dirty="0">
                <a:effectLst/>
              </a:rPr>
              <a:t> w czasie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2" tooltip="Insurekcja kościuszkowska"/>
              </a:rPr>
              <a:t>insurekcji kościuszkowskiej</a:t>
            </a:r>
            <a:r>
              <a:rPr lang="pl-PL" dirty="0">
                <a:effectLst/>
              </a:rPr>
              <a:t>,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3" tooltip="Generał lejtnant"/>
              </a:rPr>
              <a:t>generał lejtnant</a:t>
            </a:r>
            <a:r>
              <a:rPr lang="pl-PL" dirty="0">
                <a:effectLst/>
              </a:rPr>
              <a:t>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4" tooltip="Wojsko I Rzeczypospolitej"/>
              </a:rPr>
              <a:t>wojska Rzeczypospolitej Obojga Narodów</a:t>
            </a:r>
            <a:r>
              <a:rPr lang="pl-PL" dirty="0">
                <a:effectLst/>
              </a:rPr>
              <a:t>, generał major komenderujący w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5" tooltip="Dywizja Wielkopolska"/>
              </a:rPr>
              <a:t>Dywizji Wielkopolskiej</a:t>
            </a:r>
            <a:r>
              <a:rPr lang="pl-PL" dirty="0">
                <a:effectLst/>
              </a:rPr>
              <a:t> w 1792 roku</a:t>
            </a:r>
            <a:r>
              <a:rPr lang="pl-PL" baseline="30000" dirty="0">
                <a:solidFill>
                  <a:srgbClr val="0B0080"/>
                </a:solidFill>
                <a:effectLst/>
              </a:rPr>
              <a:t> ,</a:t>
            </a:r>
            <a:r>
              <a:rPr lang="pl-PL" dirty="0">
                <a:effectLst/>
              </a:rPr>
              <a:t> </a:t>
            </a:r>
            <a:r>
              <a:rPr lang="pl-PL" i="1" dirty="0">
                <a:solidFill>
                  <a:srgbClr val="0B0080"/>
                </a:solidFill>
                <a:effectLst/>
              </a:rPr>
              <a:t>wojskowy  </a:t>
            </a:r>
            <a:r>
              <a:rPr lang="pl-PL" dirty="0">
                <a:effectLst/>
              </a:rPr>
              <a:t>generał brygady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6" tooltip="Armia Kontynentalna"/>
              </a:rPr>
              <a:t>Armii Kontynentalnej</a:t>
            </a:r>
            <a:r>
              <a:rPr lang="pl-PL" dirty="0">
                <a:effectLst/>
              </a:rPr>
              <a:t> w czasie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7" tooltip="Wojna o niepodległość Stanów Zjednoczonych"/>
              </a:rPr>
              <a:t>wojny o niepodległość Stanów Zjednoczonych</a:t>
            </a:r>
            <a:r>
              <a:rPr lang="pl-PL" dirty="0">
                <a:effectLst/>
              </a:rPr>
              <a:t>.</a:t>
            </a:r>
          </a:p>
          <a:p>
            <a:br>
              <a:rPr lang="pl-PL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5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8286D5-5209-4163-8D67-BA9E8904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Ignacy Potocki</a:t>
            </a:r>
          </a:p>
        </p:txBody>
      </p:sp>
      <p:pic>
        <p:nvPicPr>
          <p:cNvPr id="6146" name="Picture 2" descr="Ilustracja">
            <a:extLst>
              <a:ext uri="{FF2B5EF4-FFF2-40B4-BE49-F238E27FC236}">
                <a16:creationId xmlns:a16="http://schemas.microsoft.com/office/drawing/2014/main" id="{1F1F8BBD-2B96-45EB-8078-5A34026028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82" y="1779326"/>
            <a:ext cx="35850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F0FB3F3-E6F1-4601-9DEC-9953B84C6B44}"/>
              </a:ext>
            </a:extLst>
          </p:cNvPr>
          <p:cNvSpPr/>
          <p:nvPr/>
        </p:nvSpPr>
        <p:spPr>
          <a:xfrm>
            <a:off x="845916" y="169068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effectLst/>
              </a:rPr>
              <a:t>Roman Ignacy Franciszek Potocki</a:t>
            </a:r>
            <a:r>
              <a:rPr lang="pl-PL" dirty="0">
                <a:effectLst/>
              </a:rPr>
              <a:t>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3" tooltip="Pilawa (herb szlachecki)"/>
              </a:rPr>
              <a:t>herbu Pilawa</a:t>
            </a:r>
            <a:r>
              <a:rPr lang="pl-PL" dirty="0">
                <a:effectLst/>
              </a:rPr>
              <a:t>, pseud., krypt., i alonimy: </a:t>
            </a:r>
            <a:r>
              <a:rPr lang="pl-PL" i="1" dirty="0">
                <a:effectLst/>
              </a:rPr>
              <a:t>anonim; I. P.; J.P.; Jan K. </a:t>
            </a:r>
            <a:r>
              <a:rPr lang="pl-PL" i="1" dirty="0" err="1">
                <a:effectLst/>
              </a:rPr>
              <a:t>Szabrański</a:t>
            </a:r>
            <a:r>
              <a:rPr lang="pl-PL" dirty="0">
                <a:effectLst/>
              </a:rPr>
              <a:t>, (ur.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4" tooltip="28 lutego"/>
              </a:rPr>
              <a:t>28 lutego</a:t>
            </a:r>
            <a:r>
              <a:rPr lang="pl-PL" dirty="0">
                <a:effectLst/>
              </a:rPr>
              <a:t>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5" tooltip="1750"/>
              </a:rPr>
              <a:t>1750</a:t>
            </a:r>
            <a:r>
              <a:rPr lang="pl-PL" dirty="0">
                <a:effectLst/>
              </a:rPr>
              <a:t> w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6" tooltip="Radzyń Podlaski"/>
              </a:rPr>
              <a:t>Radzyniu Podlaskim</a:t>
            </a:r>
            <a:r>
              <a:rPr lang="pl-PL" dirty="0">
                <a:effectLst/>
              </a:rPr>
              <a:t>, zm.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7" tooltip="30 sierpnia"/>
              </a:rPr>
              <a:t>30 sierpnia</a:t>
            </a:r>
            <a:r>
              <a:rPr lang="pl-PL" dirty="0">
                <a:effectLst/>
              </a:rPr>
              <a:t>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8" tooltip="1809"/>
              </a:rPr>
              <a:t>1809</a:t>
            </a:r>
            <a:r>
              <a:rPr lang="pl-PL" dirty="0">
                <a:effectLst/>
              </a:rPr>
              <a:t> w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9" tooltip="Wiedeń"/>
              </a:rPr>
              <a:t>Wiedniu</a:t>
            </a:r>
            <a:r>
              <a:rPr lang="pl-PL" dirty="0">
                <a:effectLst/>
              </a:rPr>
              <a:t>) – minister policji w 1791 roku,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0" tooltip="Marszałek wielki litewski"/>
              </a:rPr>
              <a:t>marszałek wielki litewski</a:t>
            </a:r>
            <a:r>
              <a:rPr lang="pl-PL" dirty="0">
                <a:effectLst/>
              </a:rPr>
              <a:t> w latach 1791–1794, minister policji w </a:t>
            </a:r>
            <a:r>
              <a:rPr lang="pl-PL" dirty="0">
                <a:solidFill>
                  <a:srgbClr val="0B0080"/>
                </a:solidFill>
                <a:hlinkClick r:id="rId11" tooltip="Straż Praw"/>
              </a:rPr>
              <a:t>Straży Praw</a:t>
            </a:r>
            <a:r>
              <a:rPr lang="pl-PL" dirty="0">
                <a:solidFill>
                  <a:srgbClr val="0B0080"/>
                </a:solidFill>
              </a:rPr>
              <a:t> ,</a:t>
            </a:r>
            <a:r>
              <a:rPr lang="pl-PL" dirty="0">
                <a:effectLst/>
              </a:rPr>
              <a:t> marszałek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2" tooltip="Rada Nieustająca"/>
              </a:rPr>
              <a:t>Rady Nieustającej</a:t>
            </a:r>
            <a:r>
              <a:rPr lang="pl-PL" dirty="0">
                <a:effectLst/>
              </a:rPr>
              <a:t> i członek </a:t>
            </a:r>
            <a:r>
              <a:rPr lang="pl-PL" u="none" strike="noStrike" dirty="0">
                <a:solidFill>
                  <a:srgbClr val="A55858"/>
                </a:solidFill>
                <a:effectLst/>
                <a:hlinkClick r:id="rId13" tooltip="Departament Interesów Cudzoziemskich Rady Nieustającej (strona nie istnieje)"/>
              </a:rPr>
              <a:t>Departamentu Interesów Cudzoziemskich Rady Nieustającej</a:t>
            </a:r>
            <a:r>
              <a:rPr lang="pl-PL" dirty="0">
                <a:effectLst/>
              </a:rPr>
              <a:t> w 1779 roku</a:t>
            </a:r>
            <a:r>
              <a:rPr lang="pl-PL" baseline="30000" dirty="0">
                <a:solidFill>
                  <a:srgbClr val="0B0080"/>
                </a:solidFill>
                <a:effectLst/>
              </a:rPr>
              <a:t> ,</a:t>
            </a:r>
            <a:r>
              <a:rPr lang="pl-PL" dirty="0">
                <a:effectLst/>
              </a:rPr>
              <a:t> członek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4" tooltip="Komisja Edukacji Narodowej"/>
              </a:rPr>
              <a:t>Komisji Edukacji Narodowej</a:t>
            </a:r>
            <a:r>
              <a:rPr lang="pl-PL" dirty="0">
                <a:effectLst/>
              </a:rPr>
              <a:t> w latach 1773–1791</a:t>
            </a:r>
            <a:r>
              <a:rPr lang="pl-PL" baseline="30000" dirty="0">
                <a:solidFill>
                  <a:srgbClr val="0B0080"/>
                </a:solidFill>
              </a:rPr>
              <a:t>,</a:t>
            </a:r>
            <a:r>
              <a:rPr lang="pl-PL" dirty="0">
                <a:effectLst/>
              </a:rPr>
              <a:t> w latach 1781–1784 wielki mistrz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15" tooltip="Wielki Wschód Narodowy Polski"/>
              </a:rPr>
              <a:t>Wielkiego Wschodu Narodowego Polski</a:t>
            </a:r>
            <a:r>
              <a:rPr lang="pl-PL" dirty="0">
                <a:effectLst/>
              </a:rPr>
              <a:t>, polski polityk i działacz patriotyczny, publicysta, dramatopisarz, poeta, pedagog, historyk i tłumacz.</a:t>
            </a:r>
          </a:p>
          <a:p>
            <a:br>
              <a:rPr lang="pl-PL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33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6D271-5DBC-41AE-BD44-34769CE7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Adam Kazimierz Czartoryski</a:t>
            </a:r>
          </a:p>
        </p:txBody>
      </p:sp>
      <p:pic>
        <p:nvPicPr>
          <p:cNvPr id="7170" name="Picture 2" descr="Plik:Peszka Adam Kazimierz Czartoryski.jpg">
            <a:extLst>
              <a:ext uri="{FF2B5EF4-FFF2-40B4-BE49-F238E27FC236}">
                <a16:creationId xmlns:a16="http://schemas.microsoft.com/office/drawing/2014/main" id="{D4A3C2C1-F202-4E7D-B795-F2180A589C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956" y="1816616"/>
            <a:ext cx="3130616" cy="44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4308B42-1A9C-4903-B513-B790C066221E}"/>
              </a:ext>
            </a:extLst>
          </p:cNvPr>
          <p:cNvSpPr/>
          <p:nvPr/>
        </p:nvSpPr>
        <p:spPr>
          <a:xfrm>
            <a:off x="838200" y="144849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Adam Kazimierz Czartoryski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Polskie rody książęce"/>
              </a:rPr>
              <a:t>książę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na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Klewaniu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 Żukowie herbu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Pogoń (herb)"/>
              </a:rPr>
              <a:t>Pogoń Litewska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pseud. i krypt.: 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A. C. G. Z. P. P.; Ad. Cz.; Daniel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Belgram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kamerdyner J. K.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Mci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W.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Imci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Pan Daniel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Belgram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starosta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malczewski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A.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Dantiscus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Doświadczyński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Mikołaj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Doświadczyński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Morzygodzina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Philhellène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Wincenty Turski;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Theatralski</a:t>
            </a:r>
            <a:r>
              <a:rPr lang="pl-PL" i="1" dirty="0">
                <a:solidFill>
                  <a:srgbClr val="202122"/>
                </a:solidFill>
                <a:latin typeface="Arial" panose="020B0604020202020204" pitchFamily="34" charset="0"/>
              </a:rPr>
              <a:t> ,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(ur.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1 grudnia"/>
              </a:rPr>
              <a:t>1 grudnia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1734"/>
              </a:rPr>
              <a:t>1734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Gdańsk"/>
              </a:rPr>
              <a:t>Gdańsku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zm.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19 marca"/>
              </a:rPr>
              <a:t>19 marca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1823"/>
              </a:rPr>
              <a:t>1823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Sieniawa"/>
              </a:rPr>
              <a:t>Sieniawie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– polski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Polityk"/>
              </a:rPr>
              <a:t>polityk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mąż stanu,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 tooltip="Pisarz"/>
              </a:rPr>
              <a:t>dramatopisarz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3" tooltip="Krytyka literacka"/>
              </a:rPr>
              <a:t>krytyk literacki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Teatr"/>
              </a:rPr>
              <a:t>teatralny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publicysta, mecenas sztuki, przywódca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5" tooltip="Stronnictwo Patriotyczne"/>
              </a:rPr>
              <a:t>Stronnictwa Patriotycznego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6" tooltip="Marszałek polny"/>
              </a:rPr>
              <a:t>feldmarszałek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7" tooltip="Cesarstwo Austrii"/>
              </a:rPr>
              <a:t>austriacki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od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8" tooltip="1805"/>
              </a:rPr>
              <a:t>1805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roku</a:t>
            </a:r>
            <a:r>
              <a:rPr lang="pl-PL" baseline="30000" dirty="0">
                <a:solidFill>
                  <a:srgbClr val="0B0080"/>
                </a:solidFill>
                <a:latin typeface="Arial" panose="020B0604020202020204" pitchFamily="34" charset="0"/>
              </a:rPr>
              <a:t> ,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członek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9" tooltip="Komisja Edukacji Narodowej"/>
              </a:rPr>
              <a:t>Komisji Edukacji Narodowej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 latach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0" tooltip="1773"/>
              </a:rPr>
              <a:t>1773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1" tooltip="1792"/>
              </a:rPr>
              <a:t>1792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 , 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2" tooltip="Generał lejtnant"/>
              </a:rPr>
              <a:t>generał lejtnant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komenderujący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3" tooltip="1 Dywizja Litewska"/>
              </a:rPr>
              <a:t>1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4" tooltip="2 Dywizja Litewska"/>
              </a:rPr>
              <a:t>2 Dywizją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5" tooltip="Armia Wielkiego Księstwa Litewskiego"/>
              </a:rPr>
              <a:t>wojsk litewskich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szef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6" tooltip="Regiment Gwardii Pieszej Wielkiego Księstwa Litewskiego"/>
              </a:rPr>
              <a:t>Gwardii Pieszej Wielkiego Księstwa Litewskiego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 latach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7" tooltip="1765"/>
              </a:rPr>
              <a:t>1765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8" tooltip="1783"/>
              </a:rPr>
              <a:t>1783</a:t>
            </a:r>
            <a:r>
              <a:rPr lang="pl-PL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,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marszałek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9" tooltip="Trybunał Główny Wielkiego Księstwa Litewskiego"/>
              </a:rPr>
              <a:t>Trybunału Głównego Wielkiego Księstwa Litewskiego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0" tooltip="1782"/>
              </a:rPr>
              <a:t>1782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roku</a:t>
            </a:r>
            <a:r>
              <a:rPr lang="pl-PL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32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CA994-0B27-4822-8B15-50020690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Stanisław Kublicki</a:t>
            </a:r>
          </a:p>
        </p:txBody>
      </p:sp>
      <p:pic>
        <p:nvPicPr>
          <p:cNvPr id="8194" name="Picture 2" descr="https://upload.wikimedia.org/wikipedia/commons/8/83/Peszka_Stanis%C5%82aw_Kublicki.jpg">
            <a:extLst>
              <a:ext uri="{FF2B5EF4-FFF2-40B4-BE49-F238E27FC236}">
                <a16:creationId xmlns:a16="http://schemas.microsoft.com/office/drawing/2014/main" id="{1FE9E808-E1ED-41DB-BE17-0BA1AF0662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6921" y="1310469"/>
            <a:ext cx="3206187" cy="45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4A701A7-D95C-4198-8726-2C69FA4F809A}"/>
              </a:ext>
            </a:extLst>
          </p:cNvPr>
          <p:cNvSpPr/>
          <p:nvPr/>
        </p:nvSpPr>
        <p:spPr>
          <a:xfrm>
            <a:off x="763930" y="180964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effectLst/>
              </a:rPr>
              <a:t>Stanisław </a:t>
            </a:r>
            <a:r>
              <a:rPr lang="pl-PL" b="1" dirty="0" err="1">
                <a:effectLst/>
              </a:rPr>
              <a:t>Kublicki</a:t>
            </a:r>
            <a:r>
              <a:rPr lang="pl-PL" dirty="0">
                <a:effectLst/>
              </a:rPr>
              <a:t>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3" tooltip="Ostoja (herb szlachecki)"/>
              </a:rPr>
              <a:t>herbu Ostoja</a:t>
            </a:r>
            <a:r>
              <a:rPr lang="pl-PL" dirty="0">
                <a:effectLst/>
              </a:rPr>
              <a:t> (ur. około 1750, zm. 1809) – szlachcic polski, komisarz sejmowy, konfederat barski, poseł na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4" tooltip="Sejm Czteroletni"/>
              </a:rPr>
              <a:t>Sejm Czteroletni</a:t>
            </a:r>
            <a:r>
              <a:rPr lang="pl-PL" dirty="0">
                <a:effectLst/>
              </a:rPr>
              <a:t> z Inflant (od roku 1788); rotmistrz litewski, pułkownik, dworzanin Czartoryskich, dramatopisarz, poeta, tłumacz, członek </a:t>
            </a:r>
            <a:r>
              <a:rPr lang="pl-PL" u="none" strike="noStrike" dirty="0">
                <a:solidFill>
                  <a:srgbClr val="0B0080"/>
                </a:solidFill>
                <a:effectLst/>
                <a:hlinkClick r:id="rId5" tooltip="Zgromadzenie Przyjaciół Konstytucji Rządowej"/>
              </a:rPr>
              <a:t>Zgromadzenia Przyjaciół Konstytucji Rządowej</a:t>
            </a:r>
            <a:r>
              <a:rPr lang="pl-PL" dirty="0">
                <a:effectLst/>
              </a:rPr>
              <a:t>. Jeden z najaktywniejszych działaczy stronnictwa proreformatorskiego w Sejmie, zwolennik reform polepszających sytuację mieszczaństwa i chłopów.</a:t>
            </a:r>
          </a:p>
          <a:p>
            <a:br>
              <a:rPr lang="pl-PL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44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81E32-4536-46D7-9F4F-4E8C0E70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Jan Kiliński</a:t>
            </a:r>
          </a:p>
        </p:txBody>
      </p:sp>
      <p:pic>
        <p:nvPicPr>
          <p:cNvPr id="9218" name="Picture 2" descr="Plik:Jan Kiliński.jpg">
            <a:extLst>
              <a:ext uri="{FF2B5EF4-FFF2-40B4-BE49-F238E27FC236}">
                <a16:creationId xmlns:a16="http://schemas.microsoft.com/office/drawing/2014/main" id="{74C45E79-C95C-40E7-B459-759E2B6BF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24" y="1340422"/>
            <a:ext cx="2834833" cy="39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F58A22E9-09E6-472D-83EA-451784768392}"/>
              </a:ext>
            </a:extLst>
          </p:cNvPr>
          <p:cNvSpPr/>
          <p:nvPr/>
        </p:nvSpPr>
        <p:spPr>
          <a:xfrm>
            <a:off x="571017" y="2221221"/>
            <a:ext cx="5690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Jan Kiliński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(ur.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1760"/>
              </a:rPr>
              <a:t>1760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Trzemeszno"/>
              </a:rPr>
              <a:t>Trzemesznie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zm.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28 stycznia"/>
              </a:rPr>
              <a:t>28 stycznia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1819"/>
              </a:rPr>
              <a:t>1819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Warszawa"/>
              </a:rPr>
              <a:t>Warszawie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– pułkownik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Insurekcja kościuszkowska"/>
              </a:rPr>
              <a:t>powstania kościuszkowskiego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uczestnik spisków powstańczych, należał do Rady Miasta Warszawy od roku 1791, pamiętnikarz. Z zawodu był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Szewstwo"/>
              </a:rPr>
              <a:t>szewcem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41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B78C0-1522-4835-8860-8D0EDAB3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Konstytucja 3 maja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23D823-B450-42A2-8302-ADB2B08D7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Ustawa Rządowa z dnia </a:t>
            </a:r>
            <a:r>
              <a:rPr lang="pl-PL" b="1"/>
              <a:t>3 maja</a:t>
            </a:r>
            <a:r>
              <a:rPr lang="pl-PL"/>
              <a:t> – uchwalona </a:t>
            </a:r>
            <a:r>
              <a:rPr lang="pl-PL" b="1"/>
              <a:t>3 maja</a:t>
            </a:r>
            <a:r>
              <a:rPr lang="pl-PL"/>
              <a:t> 1791 roku ustawa regulująca ustrój prawny Rzeczypospolitej Obojga Narodów. Powszechnie przyjmuje się, że </a:t>
            </a:r>
            <a:r>
              <a:rPr lang="pl-PL" b="1"/>
              <a:t>Konstytucja 3 maja</a:t>
            </a:r>
            <a:r>
              <a:rPr lang="pl-PL"/>
              <a:t> była pierwszą w Europie i drugą na świecie (po </a:t>
            </a:r>
            <a:r>
              <a:rPr lang="pl-PL" b="1"/>
              <a:t>konstytucji</a:t>
            </a:r>
            <a:r>
              <a:rPr lang="pl-PL"/>
              <a:t> amerykańskiej z 1787 r.) nowoczesną, spisaną </a:t>
            </a:r>
            <a:r>
              <a:rPr lang="pl-PL" b="1"/>
              <a:t>konstytucją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8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A7010F9-A218-441B-9E68-8D8B5146F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pl-PL" altLang="pl-PL" sz="4000"/>
              <a:t>Ustrój Rzeczypospolitej według Konstytucji 3 maja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6B873-31F5-4026-A5E7-BD033BCBD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56" y="1690688"/>
            <a:ext cx="567306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55CABE4-BB6E-49FE-B18A-10D034316C3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38201" y="1523825"/>
            <a:ext cx="5111044" cy="48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-PL" altLang="pl-PL" sz="1400" b="1" u="sng"/>
              <a:t>Władza ustawodawcza</a:t>
            </a:r>
            <a:r>
              <a:rPr lang="pl-PL" altLang="pl-PL" sz="1400" i="1" u="sng"/>
              <a:t> </a:t>
            </a:r>
            <a:r>
              <a:rPr lang="pl-PL" altLang="pl-PL" sz="1400"/>
              <a:t>- parlament jako najwyższy organ władzy wybierany na dwa lata, sejm zwoływany przez króla lub marszałka.</a:t>
            </a:r>
            <a:br>
              <a:rPr lang="pl-PL" altLang="pl-PL" sz="1400"/>
            </a:br>
            <a:r>
              <a:rPr lang="pl-PL" altLang="pl-PL" sz="1400" i="1"/>
              <a:t>Kompetencje sejmu:</a:t>
            </a:r>
            <a:r>
              <a:rPr lang="pl-PL" altLang="pl-PL" sz="1400"/>
              <a:t> uchwalanie prawa, nakładanie podatków, kontrolowanie innych władz i instytucji. Co 25 lat mógł zbierać się sejm konstytucyjny-prawo zmiany konstytucji. </a:t>
            </a:r>
          </a:p>
          <a:p>
            <a:pPr>
              <a:lnSpc>
                <a:spcPct val="80000"/>
              </a:lnSpc>
            </a:pPr>
            <a:r>
              <a:rPr lang="pl-PL" altLang="pl-PL" sz="1400" b="1" u="sng"/>
              <a:t>Władza wykonawcza</a:t>
            </a:r>
            <a:r>
              <a:rPr lang="pl-PL" altLang="pl-PL" sz="1400"/>
              <a:t> -król i Straż Praw (rząd), w skład której wchodzili: prymas, pięciu ministrów, pełnoletni następca tronu bez prawa głosu, marszałek sejmu. Straż Praw kierowała administracją, podlegały jej komisje (policji, spraw wewnętrznych, interesów zagranicznych, wojny i skarbu).</a:t>
            </a:r>
            <a:br>
              <a:rPr lang="pl-PL" altLang="pl-PL" sz="1400"/>
            </a:br>
            <a:r>
              <a:rPr lang="pl-PL" altLang="pl-PL" sz="1400" i="1"/>
              <a:t>Król</a:t>
            </a:r>
            <a:r>
              <a:rPr lang="pl-PL" altLang="pl-PL" sz="1400"/>
              <a:t> przewodniczący Straży, miał prawo nominacji biskupów, senatorów, ministrów, urzędników, oficerów; w razie wojny sprawował naczelne dowództwo nad wojskiem. Ministrowie, mieli obowiązek podpisywania każdego rozporządzenia własnoręcznie pod kontrolą Sejmu </a:t>
            </a:r>
          </a:p>
          <a:p>
            <a:pPr>
              <a:lnSpc>
                <a:spcPct val="80000"/>
              </a:lnSpc>
            </a:pPr>
            <a:r>
              <a:rPr lang="pl-PL" altLang="pl-PL" sz="1400" b="1" u="sng"/>
              <a:t>Władza sądownicza</a:t>
            </a:r>
            <a:r>
              <a:rPr lang="pl-PL" altLang="pl-PL" sz="1400"/>
              <a:t> -sądownictwo zostało usprawnione. Ministrowie i wyżsi urzędnicy odpowiadali przed specjalnym sądem sejmowym. Sądownictwo szlacheckie zostało poddane sądom ziemiańskim.</a:t>
            </a:r>
            <a:r>
              <a:rPr lang="pl-PL" altLang="pl-PL" sz="1400" b="1"/>
              <a:t> </a:t>
            </a:r>
            <a:br>
              <a:rPr lang="pl-PL" altLang="pl-PL" sz="1400" b="1"/>
            </a:br>
            <a:endParaRPr lang="pl-PL" altLang="pl-PL" sz="1400" b="1"/>
          </a:p>
        </p:txBody>
      </p:sp>
    </p:spTree>
    <p:extLst>
      <p:ext uri="{BB962C8B-B14F-4D97-AF65-F5344CB8AC3E}">
        <p14:creationId xmlns:p14="http://schemas.microsoft.com/office/powerpoint/2010/main" val="8503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E52BDFB-39EA-4CE0-B44E-A0168D7F2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pl-PL" altLang="pl-PL" sz="4000"/>
              <a:t>Postanowienia Konstytucji 3 maja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4009A4-DCB8-4327-A439-3A44E446D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gradFill>
            <a:gsLst>
              <a:gs pos="1000">
                <a:srgbClr val="EA1616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1600" b="1"/>
              <a:t>Religia: </a:t>
            </a:r>
            <a:r>
              <a:rPr lang="pl-PL" altLang="pl-PL" sz="1600"/>
              <a:t>Religia katolicka została utrzymana jako religia panująca a przejście na inne wyznanie miało być karane. Jednak zagwarantowano wolność wyznawcom innych religii i obrządków. </a:t>
            </a:r>
          </a:p>
          <a:p>
            <a:r>
              <a:rPr lang="pl-PL" altLang="pl-PL" sz="1600" b="1"/>
              <a:t>Szlachta ziemianie</a:t>
            </a:r>
            <a:r>
              <a:rPr lang="pl-PL" altLang="pl-PL" sz="1600"/>
              <a:t>: Potwierdzono prawa szlachty Zagwarantowano prawa własności, bezpieczeństwa, wolności Zobowiązano szlachtę do obrony Konstytucji i Rzeczypospolitej </a:t>
            </a:r>
          </a:p>
          <a:p>
            <a:r>
              <a:rPr lang="pl-PL" altLang="pl-PL" sz="1600" b="1"/>
              <a:t>Mieszczanie</a:t>
            </a:r>
            <a:r>
              <a:rPr lang="pl-PL" altLang="pl-PL" sz="1600"/>
              <a:t>: Zapewniono nietykalność osobistą (niemożliwość skazania bez wyroku sądowego) </a:t>
            </a:r>
          </a:p>
          <a:p>
            <a:r>
              <a:rPr lang="pl-PL" altLang="pl-PL" sz="1600" b="1"/>
              <a:t>Chłopi włościanie</a:t>
            </a:r>
            <a:r>
              <a:rPr lang="pl-PL" altLang="pl-PL" sz="1600"/>
              <a:t>: Chłopów otoczono opieką prawa i państwa. Zapewniono wolność osiedlania się i poruszania po kraju i za jego granice. </a:t>
            </a:r>
          </a:p>
          <a:p>
            <a:r>
              <a:rPr lang="pl-PL" altLang="pl-PL" sz="1600" b="1"/>
              <a:t>Rząd, czyli oznaczenie władz publicznych</a:t>
            </a:r>
            <a:r>
              <a:rPr lang="pl-PL" altLang="pl-PL" sz="1600"/>
              <a:t>: Wprowadzono trójpodział władzy. Rzeczpospolitą ogłoszono monarchią konstytucyjną. </a:t>
            </a:r>
          </a:p>
          <a:p>
            <a:r>
              <a:rPr lang="pl-PL" altLang="pl-PL" sz="1600" b="1"/>
              <a:t>Sejm</a:t>
            </a:r>
            <a:r>
              <a:rPr lang="pl-PL" altLang="pl-PL" sz="1600"/>
              <a:t>: Podzielono na dwie izby (poselską i senatorską) z kadencją 2 letnią. Zniesiono liberum weto konfederacje i wolną elekcję Posłowie i senatorowie mieli być gotowi do obrad w każdej chwili (tzw. Sejm Gotowy) Ustanowiono Sejm Konstytucyjny zwoływany co 25 lat mogący zmienić konstytucje. </a:t>
            </a:r>
          </a:p>
          <a:p>
            <a:r>
              <a:rPr lang="pl-PL" altLang="pl-PL" sz="1600" b="1"/>
              <a:t>Król i rząd</a:t>
            </a:r>
            <a:r>
              <a:rPr lang="pl-PL" altLang="pl-PL" sz="1600"/>
              <a:t>: Władza królewska miała być dziedziczna. W skład Straży Praw (rządu) wchodził król i pięciu ministrów. Ministrów powoływał król lecz zwolnić ich mógł jedynie Sejm. Król został głową Straży Praw. Król nie był odpowiedzialny prawnie ani konstytucyjnie ale jego decyzje wymagały akceptacji ministrów.</a:t>
            </a:r>
          </a:p>
          <a:p>
            <a:pPr>
              <a:lnSpc>
                <a:spcPct val="80000"/>
              </a:lnSpc>
            </a:pPr>
            <a:endParaRPr lang="pl-PL" altLang="pl-PL" sz="1500"/>
          </a:p>
        </p:txBody>
      </p:sp>
    </p:spTree>
    <p:extLst>
      <p:ext uri="{BB962C8B-B14F-4D97-AF65-F5344CB8AC3E}">
        <p14:creationId xmlns:p14="http://schemas.microsoft.com/office/powerpoint/2010/main" val="40240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6E4C5-0C48-43B0-A300-22274EEA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69C134C-09E3-4FFC-A958-EFB6ED3168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921787" cy="45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1A3B0BAA-30CB-434B-985E-707C4D95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92" y="365125"/>
            <a:ext cx="3798508" cy="470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FA3FF19B-0A81-4219-9E5A-5B7B89499DC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79689" y="5254449"/>
            <a:ext cx="822960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2400"/>
              <a:t>Oryginalny manuskrypt Konstytucji 3 Maja </a:t>
            </a:r>
          </a:p>
          <a:p>
            <a:r>
              <a:rPr lang="pl-PL" altLang="pl-PL" sz="2400"/>
              <a:t>Medale wybite z okazji uchwalenia konstytucji 3 maja </a:t>
            </a:r>
          </a:p>
        </p:txBody>
      </p:sp>
    </p:spTree>
    <p:extLst>
      <p:ext uri="{BB962C8B-B14F-4D97-AF65-F5344CB8AC3E}">
        <p14:creationId xmlns:p14="http://schemas.microsoft.com/office/powerpoint/2010/main" val="83034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7336C-0B09-4E61-9D96-8865ED8B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prezentacje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782483-E1FE-4ABB-A50B-F403092B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Weronika Bajerowska 6a </a:t>
            </a:r>
          </a:p>
        </p:txBody>
      </p:sp>
      <p:pic>
        <p:nvPicPr>
          <p:cNvPr id="12290" name="Picture 2" descr="Emoji with heart-shaped eyes, emoticon smiling face — Stock Vector ...">
            <a:extLst>
              <a:ext uri="{FF2B5EF4-FFF2-40B4-BE49-F238E27FC236}">
                <a16:creationId xmlns:a16="http://schemas.microsoft.com/office/drawing/2014/main" id="{A5683EC3-6BC4-44BF-A6F1-7551FD4B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78" y="3239912"/>
            <a:ext cx="2551289" cy="25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10E45E-BD39-4D05-A408-0BBD86C4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8A967-B181-4214-A23C-55F9EBA3E4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9" y="-90377"/>
            <a:ext cx="12266429" cy="703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031FF-0F6D-4DAD-889C-7F4000FC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Mazurek Dąbrowskiego </a:t>
            </a:r>
          </a:p>
        </p:txBody>
      </p:sp>
      <p:pic>
        <p:nvPicPr>
          <p:cNvPr id="10242" name="Picture 2" descr="W rytmie Mazurka Dąbrowskiego - Radio RDN | Radio Dobrze ...">
            <a:extLst>
              <a:ext uri="{FF2B5EF4-FFF2-40B4-BE49-F238E27FC236}">
                <a16:creationId xmlns:a16="http://schemas.microsoft.com/office/drawing/2014/main" id="{C0469EBD-B363-4ADC-93BD-E2B3D43A0E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888"/>
            <a:ext cx="4364416" cy="47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laga Polski - 5 faktów na Dzień Flagi - Niepodległa - stulecie ...">
            <a:extLst>
              <a:ext uri="{FF2B5EF4-FFF2-40B4-BE49-F238E27FC236}">
                <a16:creationId xmlns:a16="http://schemas.microsoft.com/office/drawing/2014/main" id="{44AD711C-249B-46AC-B814-CAFEEC3A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95" y="1572021"/>
            <a:ext cx="4881946" cy="43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51F1D35-3E55-4165-A63D-7993EC434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pl-PL" altLang="pl-PL" b="1" i="1" dirty="0"/>
              <a:t>Historia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3AB13C3E-FE0B-44C7-81F1-575AF2549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20" y="1447946"/>
            <a:ext cx="3844034" cy="482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3093BB0-5D17-4523-A5D9-B1EFEB6F9DF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54765" y="1872215"/>
            <a:ext cx="4578202" cy="453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2000" b="1" dirty="0"/>
              <a:t>Konstytucja 3 maja</a:t>
            </a:r>
            <a:r>
              <a:rPr lang="pl-PL" altLang="pl-PL" sz="2000" dirty="0"/>
              <a:t> (właściwie </a:t>
            </a:r>
            <a:r>
              <a:rPr lang="pl-PL" altLang="pl-PL" sz="2000" b="1" dirty="0"/>
              <a:t>Ustawa Rządowa z dnia 3 maja</a:t>
            </a:r>
            <a:r>
              <a:rPr lang="pl-PL" altLang="pl-PL" sz="2000" dirty="0"/>
              <a:t>) – uchwalona 3 maja 1791 roku ustawa regulująca ustrój prawny Rzeczypospolitej Obojga Narodów. Powszechnie przyjmuje się, że Konstytucja 3 maja była pierwszą w Europie i drugą na świecie (po konstytucji amerykańskiej z 1787 r.) nowoczesną, spisaną konstytucją. </a:t>
            </a:r>
          </a:p>
        </p:txBody>
      </p:sp>
    </p:spTree>
    <p:extLst>
      <p:ext uri="{BB962C8B-B14F-4D97-AF65-F5344CB8AC3E}">
        <p14:creationId xmlns:p14="http://schemas.microsoft.com/office/powerpoint/2010/main" val="228372750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7DB4FBF-BB5A-4998-B9CB-2FE6E09C2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pl-PL" altLang="pl-PL" dirty="0"/>
              <a:t>Twórcy Konstytucji 3 maja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B7E8C-1D4C-48BB-A0D2-B97154CA3E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39" y="1810366"/>
            <a:ext cx="3466213" cy="448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D5B9BF8-77F9-480C-9B09-D3BB322D512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38448" y="1690688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2800" dirty="0"/>
              <a:t>Stanisław August Poniatowski</a:t>
            </a:r>
          </a:p>
          <a:p>
            <a:r>
              <a:rPr lang="pl-PL" altLang="pl-PL" sz="2800" dirty="0"/>
              <a:t>Ignacy Potocki</a:t>
            </a:r>
          </a:p>
          <a:p>
            <a:r>
              <a:rPr lang="pl-PL" altLang="pl-PL" sz="2800" dirty="0"/>
              <a:t>Hugo Kołłątaj</a:t>
            </a:r>
          </a:p>
          <a:p>
            <a:r>
              <a:rPr lang="pl-PL" altLang="pl-PL" sz="2800" dirty="0"/>
              <a:t>J. Ursyn Niemcewicz</a:t>
            </a:r>
          </a:p>
          <a:p>
            <a:r>
              <a:rPr lang="pl-PL" altLang="pl-PL" sz="2800" dirty="0"/>
              <a:t>Stanisław Staszic</a:t>
            </a:r>
          </a:p>
        </p:txBody>
      </p:sp>
    </p:spTree>
    <p:extLst>
      <p:ext uri="{BB962C8B-B14F-4D97-AF65-F5344CB8AC3E}">
        <p14:creationId xmlns:p14="http://schemas.microsoft.com/office/powerpoint/2010/main" val="84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onstytucja 3 maja. Na miarę przyszłości, ale i tak za późno ...">
            <a:extLst>
              <a:ext uri="{FF2B5EF4-FFF2-40B4-BE49-F238E27FC236}">
                <a16:creationId xmlns:a16="http://schemas.microsoft.com/office/drawing/2014/main" id="{9032D961-850B-4DAD-9D55-849DBAA4BF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91" y="1403609"/>
            <a:ext cx="6928885" cy="49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D1D5E4E4-56D2-42AB-91C7-1F239089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68516" cy="1038484"/>
          </a:xfrm>
        </p:spPr>
        <p:txBody>
          <a:bodyPr>
            <a:normAutofit fontScale="90000"/>
          </a:bodyPr>
          <a:lstStyle/>
          <a:p>
            <a:r>
              <a:rPr lang="pl-PL" dirty="0"/>
              <a:t>Na obrazie namalowane są postacie historyczne </a:t>
            </a:r>
          </a:p>
        </p:txBody>
      </p:sp>
    </p:spTree>
    <p:extLst>
      <p:ext uri="{BB962C8B-B14F-4D97-AF65-F5344CB8AC3E}">
        <p14:creationId xmlns:p14="http://schemas.microsoft.com/office/powerpoint/2010/main" val="37244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D144D-6D64-4583-82C7-630E325E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246695-6BBC-4354-A905-990DE0492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Dzisiaj przypada 229 rocznica uchwalenia Konstytucji 3 Maja . Święto Konstytucji 3 Maja to ważny dzień w kalendarzu polskich świąt narodowych. Waga święta została podkreślona m.in. uczynieniem tego dnia wolnym od pracy. W kraju organizuje się szereg uroczystości i pochodów, które mają przypomnieć, jak istotnym wydarzeniem było uchwalenie tejże Konstytucji 3 maja 1791 roku.</a:t>
            </a:r>
          </a:p>
        </p:txBody>
      </p:sp>
    </p:spTree>
    <p:extLst>
      <p:ext uri="{BB962C8B-B14F-4D97-AF65-F5344CB8AC3E}">
        <p14:creationId xmlns:p14="http://schemas.microsoft.com/office/powerpoint/2010/main" val="2872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2066C-1BF6-4AFB-987C-670B8F37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Stanisław Małachowski</a:t>
            </a:r>
          </a:p>
        </p:txBody>
      </p:sp>
      <p:pic>
        <p:nvPicPr>
          <p:cNvPr id="3074" name="Picture 2" descr="Ilustracja">
            <a:extLst>
              <a:ext uri="{FF2B5EF4-FFF2-40B4-BE49-F238E27FC236}">
                <a16:creationId xmlns:a16="http://schemas.microsoft.com/office/drawing/2014/main" id="{8A0357BE-197B-49BE-8787-9CA2764292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38" y="1867823"/>
            <a:ext cx="3413052" cy="46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2C5BA0B-0B5D-4537-AF6C-CADFF153DD1F}"/>
              </a:ext>
            </a:extLst>
          </p:cNvPr>
          <p:cNvSpPr/>
          <p:nvPr/>
        </p:nvSpPr>
        <p:spPr>
          <a:xfrm>
            <a:off x="838200" y="1690688"/>
            <a:ext cx="49016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Stanisław Małachowski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herbu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Małachowski Hrabia"/>
              </a:rPr>
              <a:t>Nałęcz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(ur.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24 sierpnia"/>
              </a:rPr>
              <a:t>24 sierpnia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1736"/>
              </a:rPr>
              <a:t>1736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Końskie"/>
              </a:rPr>
              <a:t>Końskich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zm.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29 grudnia"/>
              </a:rPr>
              <a:t>29 grudnia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1809"/>
              </a:rPr>
              <a:t>1809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Warszawa"/>
              </a:rPr>
              <a:t>Warszawie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–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Hrabia"/>
              </a:rPr>
              <a:t>hrabia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na Końskich i Białaczowie prezes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 tooltip="Sejm (Księstwo Warszawskie)"/>
              </a:rPr>
              <a:t>Senatu Księstwa Warszawskiego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 latach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3" tooltip="1807"/>
              </a:rPr>
              <a:t>1807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1809"/>
              </a:rPr>
              <a:t>1809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senator-wojewoda Księstwa Warszawskiego w 1809 roku</a:t>
            </a:r>
            <a:r>
              <a:rPr lang="pl-PL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,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stały przedstawiciel stanów 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Straż Praw"/>
              </a:rPr>
              <a:t>Straży Praw</a:t>
            </a:r>
            <a:r>
              <a:rPr lang="pl-PL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starosta sądecki marszałek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5" tooltip="Sejm skonfederowany"/>
              </a:rPr>
              <a:t>konfederacji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6" tooltip="Korona Królestwa Polskiego"/>
              </a:rPr>
              <a:t>Korony Królestwa Polskiego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7" tooltip="Marszałek sejmu (I Rzeczpospolita)"/>
              </a:rPr>
              <a:t>marszałek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8" tooltip="Sejm Czteroletni"/>
              </a:rPr>
              <a:t>Sejmu Czteroletniego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 1788</a:t>
            </a:r>
            <a:r>
              <a:rPr lang="pl-PL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9"/>
              </a:rPr>
              <a:t>[]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0" tooltip="Referendarz koronny"/>
              </a:rPr>
              <a:t>referendarz wielki koronny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 okresie 1780–1792, podstoli koronny w 1779, marszałek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1" tooltip="Trybunał Główny Koronny"/>
              </a:rPr>
              <a:t>Trybunału Głównego Koronnego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2" tooltip="1775"/>
              </a:rPr>
              <a:t>1775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roku</a:t>
            </a:r>
            <a:r>
              <a:rPr lang="pl-PL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,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starosta sądecki w okresie 1755–1784</a:t>
            </a:r>
            <a:r>
              <a:rPr lang="pl-PL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7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A161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10BCD-DEC6-4951-A857-B6E0635C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Ignacy </a:t>
            </a:r>
            <a:r>
              <a:rPr lang="pl-PL" dirty="0" err="1"/>
              <a:t>Wyssogota</a:t>
            </a:r>
            <a:r>
              <a:rPr lang="pl-PL" dirty="0"/>
              <a:t> Zakrzewski</a:t>
            </a:r>
          </a:p>
        </p:txBody>
      </p:sp>
      <p:pic>
        <p:nvPicPr>
          <p:cNvPr id="4098" name="Picture 2" descr="Ilustracja">
            <a:extLst>
              <a:ext uri="{FF2B5EF4-FFF2-40B4-BE49-F238E27FC236}">
                <a16:creationId xmlns:a16="http://schemas.microsoft.com/office/drawing/2014/main" id="{228A8020-B91A-4A51-B6AC-7760FB0F8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58" y="1838037"/>
            <a:ext cx="3622516" cy="45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3340D5F-3F5B-44DF-A56A-818E4D06CEEC}"/>
              </a:ext>
            </a:extLst>
          </p:cNvPr>
          <p:cNvSpPr/>
          <p:nvPr/>
        </p:nvSpPr>
        <p:spPr>
          <a:xfrm>
            <a:off x="1403927" y="1905338"/>
            <a:ext cx="40270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Ignacy </a:t>
            </a:r>
            <a:r>
              <a:rPr lang="pl-PL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Wyssogota</a:t>
            </a:r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Zakrzewski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herbu </a:t>
            </a:r>
            <a:r>
              <a:rPr lang="pl-PL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Wyssogota"/>
              </a:rPr>
              <a:t>Wyssogota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(ur. 1745 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Stary Białcz"/>
              </a:rPr>
              <a:t>Starym </a:t>
            </a:r>
            <a:r>
              <a:rPr lang="pl-PL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Stary Białcz"/>
              </a:rPr>
              <a:t>Białczu</a:t>
            </a:r>
            <a:r>
              <a:rPr lang="pl-PL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, 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zm. 15 lutego 1802 w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Żelechów"/>
              </a:rPr>
              <a:t>Żelechowie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– pierwszy prezydent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Warszawa"/>
              </a:rPr>
              <a:t>Warszawy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chorąży poznański 1790-1795,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Stolnik"/>
              </a:rPr>
              <a:t>stolnik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poznański 1787–1790, podczaszy poznański 1786–1787, poseł na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Sejm Czteroletni"/>
              </a:rPr>
              <a:t>Sejm Czteroletni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Wolnomularstwo"/>
              </a:rPr>
              <a:t>wolnomularz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odznaczony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Order Orła Białego"/>
              </a:rPr>
              <a:t>Orderem Orła Białego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(1792) i </a:t>
            </a:r>
            <a:r>
              <a:rPr lang="pl-PL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Order Świętego Stanisława"/>
              </a:rPr>
              <a:t>Orderem Świętego Stanisława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(1792)</a:t>
            </a:r>
            <a:r>
              <a:rPr lang="pl-PL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70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Weronika Bajerowska 6a</Template>
  <TotalTime>0</TotalTime>
  <Words>1365</Words>
  <Application>Microsoft Office PowerPoint</Application>
  <PresentationFormat>Panoramiczny</PresentationFormat>
  <Paragraphs>49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Mazurek Dąbrowskiego </vt:lpstr>
      <vt:lpstr>Historia</vt:lpstr>
      <vt:lpstr>Twórcy Konstytucji 3 maja</vt:lpstr>
      <vt:lpstr>Na obrazie namalowane są postacie historyczne </vt:lpstr>
      <vt:lpstr>Ciekawostka </vt:lpstr>
      <vt:lpstr>Stanisław Małachowski</vt:lpstr>
      <vt:lpstr>Ignacy Wyssogota Zakrzewski</vt:lpstr>
      <vt:lpstr>Tadeusz Kościuszko</vt:lpstr>
      <vt:lpstr>Ignacy Potocki</vt:lpstr>
      <vt:lpstr>Adam Kazimierz Czartoryski</vt:lpstr>
      <vt:lpstr>Stanisław Kublicki</vt:lpstr>
      <vt:lpstr>Jan Kiliński</vt:lpstr>
      <vt:lpstr>Konstytucja 3 maja </vt:lpstr>
      <vt:lpstr>Ustrój Rzeczypospolitej według Konstytucji 3 maja</vt:lpstr>
      <vt:lpstr>Postanowienia Konstytucji 3 maja</vt:lpstr>
      <vt:lpstr>Prezentacja programu PowerPoint</vt:lpstr>
      <vt:lpstr>Dziękuję za prezentacje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</cp:revision>
  <dcterms:created xsi:type="dcterms:W3CDTF">2020-04-30T15:21:33Z</dcterms:created>
  <dcterms:modified xsi:type="dcterms:W3CDTF">2020-04-30T15:22:17Z</dcterms:modified>
</cp:coreProperties>
</file>